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91" r:id="rId2"/>
    <p:sldId id="270" r:id="rId3"/>
    <p:sldId id="269" r:id="rId4"/>
    <p:sldId id="271" r:id="rId5"/>
    <p:sldId id="274" r:id="rId6"/>
    <p:sldId id="323" r:id="rId7"/>
    <p:sldId id="301" r:id="rId8"/>
    <p:sldId id="324" r:id="rId9"/>
    <p:sldId id="325" r:id="rId10"/>
    <p:sldId id="304" r:id="rId11"/>
    <p:sldId id="302" r:id="rId12"/>
    <p:sldId id="303" r:id="rId13"/>
    <p:sldId id="299" r:id="rId14"/>
    <p:sldId id="300" r:id="rId15"/>
    <p:sldId id="316" r:id="rId16"/>
    <p:sldId id="317" r:id="rId17"/>
    <p:sldId id="319" r:id="rId18"/>
    <p:sldId id="318" r:id="rId19"/>
    <p:sldId id="307" r:id="rId20"/>
    <p:sldId id="308" r:id="rId21"/>
    <p:sldId id="306" r:id="rId22"/>
    <p:sldId id="293" r:id="rId23"/>
    <p:sldId id="297" r:id="rId24"/>
    <p:sldId id="296" r:id="rId25"/>
    <p:sldId id="298" r:id="rId26"/>
    <p:sldId id="320" r:id="rId27"/>
    <p:sldId id="321" r:id="rId28"/>
    <p:sldId id="289" r:id="rId29"/>
    <p:sldId id="292" r:id="rId30"/>
    <p:sldId id="309" r:id="rId31"/>
    <p:sldId id="314" r:id="rId32"/>
    <p:sldId id="315" r:id="rId33"/>
    <p:sldId id="312" r:id="rId34"/>
    <p:sldId id="310" r:id="rId35"/>
    <p:sldId id="322" r:id="rId36"/>
    <p:sldId id="32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7EE"/>
    <a:srgbClr val="06247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07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6545-38A3-4957-9FDF-C1D1A416AC4D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480B2-F96C-4ECB-9341-7162264B37F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558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480B2-F96C-4ECB-9341-7162264B37FE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480B2-F96C-4ECB-9341-7162264B37FE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480B2-F96C-4ECB-9341-7162264B37FE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480B2-F96C-4ECB-9341-7162264B37FE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rg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hyperlink" Target="http://fotki.yandex.ru/users/owen1141952/view/242081/?page=1" TargetMode="External"/><Relationship Id="rId9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7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1.jpeg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mol-pol43.ru/thumbs/2b53c51d9f3ec22c15f48f8ae1928517_624_4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373" y="0"/>
            <a:ext cx="917137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9001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ЕДИНЫЙ ВСЕКУБАНСКИЙ КЛАССНЫЙ ЧАС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24 МАЯ 2014 ГОДА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500306"/>
            <a:ext cx="82096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ЕДИНСТВЕ НАША СИЛА»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5357826"/>
            <a:ext cx="44967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C47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Подготовил: классный руководитель</a:t>
            </a:r>
          </a:p>
          <a:p>
            <a:r>
              <a:rPr lang="ru-RU" b="1" dirty="0" smtClean="0">
                <a:solidFill>
                  <a:srgbClr val="0C47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«А» класса МБОУ СОШ № 17</a:t>
            </a:r>
          </a:p>
          <a:p>
            <a:r>
              <a:rPr lang="ru-RU" b="1" dirty="0" err="1" smtClean="0">
                <a:solidFill>
                  <a:srgbClr val="0C47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Батрасова</a:t>
            </a:r>
            <a:r>
              <a:rPr lang="ru-RU" b="1" dirty="0" smtClean="0">
                <a:solidFill>
                  <a:srgbClr val="0C47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И.М.</a:t>
            </a:r>
            <a:endParaRPr lang="ru-RU" b="1" dirty="0">
              <a:solidFill>
                <a:srgbClr val="0C47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6439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КУБАНСКИЕ СПОРТСМЕНЫ -  ОЛИМПИЙЦЫ СОЧИ – 2014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XXII Зимние Олимпийские игры в Сочи стали триумфальными для кубанских спортсменов.  Кубань на главных зимних соревнованиях четырехлетия представляло рекордное число спортсменов – 10 в четырех видах спорта.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Для сравнения, за всю историю на «белых» Олимпиадах выступали только три кубанца – бобслеисты Алексей Воевода, Кристина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Виктория Токовая. Призером из них стал только Алексей, который из Турина вернулся с «серебром», а из Ванкувера с «бронзой».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На Олимпиаде в Сочи  сбылась «золотая» мечта Воеводы – он поднялся на высшую ступень пьедестала! Отметим успехи еще двух кубанских бобслеистов - пилота Александра Касьянова, дважды занявшего четвертое место, и Алексея Пушкарева, который  был одним из разгоняющих его экипажа.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Первыми среди кубанцев медали в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Сочи завоевали знаменитые фигуристы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Татьяна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Волосожар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Максим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Траньков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обновили мировой рекорд в короткой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программе.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Именно двукратному олимпийскому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чемпиону Максиму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Транькову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выпала честь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нести флаг России на закрытии Игр.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 descr="http://u.jimdo.com/www43/o/sfdc4a3833fe3d19e/img/i2d245164b0aa57a3/1394980553/std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667729"/>
            <a:ext cx="4071934" cy="3190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u.jimdo.com/www43/o/sfdc4a3833fe3d19e/img/ice1d53aceaee61c7/1394978369/std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66"/>
            <a:ext cx="4422473" cy="6357982"/>
          </a:xfrm>
          <a:prstGeom prst="rect">
            <a:avLst/>
          </a:prstGeom>
          <a:noFill/>
        </p:spPr>
      </p:pic>
      <p:pic>
        <p:nvPicPr>
          <p:cNvPr id="51204" name="Picture 4" descr="http://u.jimdo.com/www43/o/sfdc4a3833fe3d19e/img/ic35cefb9b3dadd70/1393184706/std/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4286248" cy="43338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1285860"/>
            <a:ext cx="410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Медальный зачет Олимпиады - 2014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22441" y="0"/>
            <a:ext cx="452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Медальный зачет </a:t>
            </a:r>
            <a:r>
              <a:rPr lang="ru-RU" dirty="0" err="1" smtClean="0"/>
              <a:t>Паралимпиады</a:t>
            </a:r>
            <a:r>
              <a:rPr lang="ru-RU" dirty="0" smtClean="0"/>
              <a:t> - 2014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u.jimdo.com/www43/o/sfdc4a3833fe3d19e/img/i405bcefa20db54fc/1391438461/thumb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1214422"/>
            <a:ext cx="2928958" cy="5072098"/>
          </a:xfrm>
          <a:prstGeom prst="rect">
            <a:avLst/>
          </a:prstGeom>
          <a:noFill/>
        </p:spPr>
      </p:pic>
      <p:pic>
        <p:nvPicPr>
          <p:cNvPr id="53252" name="Picture 4" descr="http://u.jimdo.com/www43/o/sfdc4a3833fe3d19e/img/i7c549f2deef82fa3/1391438461/thumb/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785902"/>
            <a:ext cx="3071834" cy="50720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8572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МБОУ СОШ № 17 И УЧИТЕЛЬ БАТРАСОВА ИРИНА МИХАЙЛОВНА –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ПОБЕДИТЕЛИ ВСЕРОССИЙСКОГО КОНКУРСА «УЧИТЕЛЬ «СОЧИ – 2014»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 ПРОЕКТА «ОДНА ШКОЛА – ОДНА СТРАНА»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854152"/>
            <a:ext cx="3070215" cy="40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929322" y="1214422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Победители – участники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сетевого проекта –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СОШ № 9 г. Сочи,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СОШ № 300 г. Санкт-Петербург, гимназия № 1г. Волгоград, </a:t>
            </a: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СОШ № 17 г. Новороссийск</a:t>
            </a:r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МАЯ - День славянской письменности и культуры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9" descr="1306188062_slav-pismenn-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285992"/>
            <a:ext cx="2174862" cy="30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0" descr="RgOREA16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895" y="2336746"/>
            <a:ext cx="2511425" cy="302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2" descr="x_c2fc8459-216x30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285992"/>
            <a:ext cx="2428891" cy="306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Было время, когда славянские народы не знали грамоты, не могли читать и писать. У них не было даже азбуки, буквами которой можно было бы пользоваться при письме.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     В IX веке в Византии, в городе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Солунь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жили два брата — Константин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Мефодий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Были они люди мудрые и очень образованные и хорошо знали славянский язык. Этих братьев греческий царь Михаил послал к славянам в ответ на просьбу славянского князя Ростислава прислать учителей, которые смогли бы рассказать славянам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святых христианских книгах,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неизвестных им книжных словах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смысле их. 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upload.wikimedia.org/wikipedia/commons/thumb/6/67/Kyrill%26Method.jpg/275px-Kyrill%26Meth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357562"/>
            <a:ext cx="2619375" cy="3257550"/>
          </a:xfrm>
          <a:prstGeom prst="rect">
            <a:avLst/>
          </a:prstGeom>
          <a:noFill/>
        </p:spPr>
      </p:pic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929198"/>
            <a:ext cx="1390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7715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Братья Константин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Мефодий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приехали к славянам, чтобы создать славянскую азбуку. Они взяли греческий алфавит и приспособили его для звуков славянского языка. Так что наша азбука — «дочка» греческого алфавита. Главная заслуга в этом Константина. В честь Константина, который, приняв монашество, получил имя Кирилл, азбука впоследствии стала называться кириллицей. </a:t>
            </a:r>
            <a:endParaRPr lang="ru-RU" sz="2400" dirty="0"/>
          </a:p>
        </p:txBody>
      </p:sp>
      <p:pic>
        <p:nvPicPr>
          <p:cNvPr id="3" name="Рисунок 5" descr="alfavi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6124"/>
            <a:ext cx="208293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00298" y="4143380"/>
            <a:ext cx="17859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 fontAlgn="auto">
              <a:spcAft>
                <a:spcPts val="0"/>
              </a:spcAft>
              <a:defRPr/>
            </a:pPr>
            <a:r>
              <a:rPr lang="ru-RU" dirty="0" smtClean="0"/>
              <a:t>     </a:t>
            </a:r>
            <a:r>
              <a:rPr lang="ru-RU" b="1" dirty="0" smtClean="0"/>
              <a:t>греческие </a:t>
            </a:r>
            <a:br>
              <a:rPr lang="ru-RU" b="1" dirty="0" smtClean="0"/>
            </a:br>
            <a:r>
              <a:rPr lang="ru-RU" b="1" dirty="0" err="1" smtClean="0"/>
              <a:t>Aa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Bb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Gg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Dd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Ee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Kk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Ll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Mm</a:t>
            </a:r>
            <a:endParaRPr lang="ru-RU" b="1" dirty="0" smtClean="0"/>
          </a:p>
        </p:txBody>
      </p:sp>
      <p:pic>
        <p:nvPicPr>
          <p:cNvPr id="5" name="Рисунок 6" descr="RgOREA16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214686"/>
            <a:ext cx="212227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4143380"/>
            <a:ext cx="20002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 fontAlgn="auto">
              <a:spcAft>
                <a:spcPts val="0"/>
              </a:spcAft>
              <a:defRPr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славянские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err="1" smtClean="0">
                <a:solidFill>
                  <a:srgbClr val="FF0000"/>
                </a:solidFill>
              </a:rPr>
              <a:t>Аа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err="1" smtClean="0">
                <a:solidFill>
                  <a:srgbClr val="FF0000"/>
                </a:solidFill>
              </a:rPr>
              <a:t>Вв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err="1" smtClean="0">
                <a:solidFill>
                  <a:srgbClr val="FF0000"/>
                </a:solidFill>
              </a:rPr>
              <a:t>Гг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err="1" smtClean="0">
                <a:solidFill>
                  <a:srgbClr val="FF0000"/>
                </a:solidFill>
              </a:rPr>
              <a:t>Дд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Ее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err="1" smtClean="0">
                <a:solidFill>
                  <a:srgbClr val="FF0000"/>
                </a:solidFill>
              </a:rPr>
              <a:t>Кк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err="1" smtClean="0">
                <a:solidFill>
                  <a:srgbClr val="FF0000"/>
                </a:solidFill>
              </a:rPr>
              <a:t>Лл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&amp;Scy;&amp;vcy;&amp;yacy;&amp;tcy;&amp;ycy;&amp;iecy; &amp;Kcy;&amp;icy;&amp;rcy;&amp;icy;&amp;lcy;&amp;lcy; &amp;icy; &amp;Mcy;&amp;iecy;&amp;fcy;&amp;ocy;&amp;dcy;&amp;i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3333750" cy="3657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4786322"/>
            <a:ext cx="75724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Тропарь</a:t>
            </a:r>
            <a:r>
              <a:rPr lang="ru-RU" sz="2400" dirty="0" smtClean="0"/>
              <a:t>: </a:t>
            </a:r>
            <a:r>
              <a:rPr lang="ru-RU" sz="2400" b="1" i="1" u="sng" dirty="0" smtClean="0"/>
              <a:t>Я</a:t>
            </a:r>
            <a:r>
              <a:rPr lang="ru-RU" sz="2400" i="1" dirty="0" smtClean="0"/>
              <a:t>ко ап</a:t>
            </a:r>
            <a:r>
              <a:rPr lang="ru-RU" sz="2400" b="1" i="1" u="sng" dirty="0" smtClean="0"/>
              <a:t>о</a:t>
            </a:r>
            <a:r>
              <a:rPr lang="ru-RU" sz="2400" i="1" dirty="0" smtClean="0"/>
              <a:t>столам </a:t>
            </a:r>
            <a:r>
              <a:rPr lang="ru-RU" sz="2400" i="1" dirty="0" err="1" smtClean="0"/>
              <a:t>единор</a:t>
            </a:r>
            <a:r>
              <a:rPr lang="ru-RU" sz="2400" b="1" i="1" u="sng" dirty="0" err="1" smtClean="0"/>
              <a:t>а</a:t>
            </a:r>
            <a:r>
              <a:rPr lang="ru-RU" sz="2400" i="1" dirty="0" err="1" smtClean="0"/>
              <a:t>внии</a:t>
            </a:r>
            <a:r>
              <a:rPr lang="ru-RU" sz="2400" i="1" dirty="0" smtClean="0"/>
              <a:t> и Слов</a:t>
            </a:r>
            <a:r>
              <a:rPr lang="ru-RU" sz="2400" b="1" i="1" u="sng" dirty="0" smtClean="0"/>
              <a:t>е</a:t>
            </a:r>
            <a:r>
              <a:rPr lang="ru-RU" sz="2400" i="1" dirty="0" smtClean="0"/>
              <a:t>нских стран </a:t>
            </a:r>
            <a:r>
              <a:rPr lang="ru-RU" sz="2400" i="1" dirty="0" err="1" smtClean="0"/>
              <a:t>учит</a:t>
            </a:r>
            <a:r>
              <a:rPr lang="ru-RU" sz="2400" b="1" i="1" u="sng" dirty="0" err="1" smtClean="0"/>
              <a:t>е</a:t>
            </a:r>
            <a:r>
              <a:rPr lang="ru-RU" sz="2400" i="1" dirty="0" err="1" smtClean="0"/>
              <a:t>лие</a:t>
            </a:r>
            <a:r>
              <a:rPr lang="ru-RU" sz="2400" i="1" dirty="0" smtClean="0"/>
              <a:t>, Кир</a:t>
            </a:r>
            <a:r>
              <a:rPr lang="ru-RU" sz="2400" b="1" i="1" u="sng" dirty="0" smtClean="0"/>
              <a:t>и</a:t>
            </a:r>
            <a:r>
              <a:rPr lang="ru-RU" sz="2400" i="1" dirty="0" smtClean="0"/>
              <a:t>лле и </a:t>
            </a:r>
            <a:r>
              <a:rPr lang="ru-RU" sz="2400" i="1" dirty="0" err="1" smtClean="0"/>
              <a:t>Меф</a:t>
            </a:r>
            <a:r>
              <a:rPr lang="ru-RU" sz="2400" b="1" i="1" u="sng" dirty="0" err="1" smtClean="0"/>
              <a:t>о</a:t>
            </a:r>
            <a:r>
              <a:rPr lang="ru-RU" sz="2400" i="1" dirty="0" err="1" smtClean="0"/>
              <a:t>дие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богом</a:t>
            </a:r>
            <a:r>
              <a:rPr lang="ru-RU" sz="2400" b="1" i="1" u="sng" dirty="0" err="1" smtClean="0"/>
              <a:t>у</a:t>
            </a:r>
            <a:r>
              <a:rPr lang="ru-RU" sz="2400" i="1" dirty="0" err="1" smtClean="0"/>
              <a:t>дрии</a:t>
            </a:r>
            <a:r>
              <a:rPr lang="ru-RU" sz="2400" i="1" dirty="0" smtClean="0"/>
              <a:t>, Влад</a:t>
            </a:r>
            <a:r>
              <a:rPr lang="ru-RU" sz="2400" b="1" i="1" u="sng" dirty="0" smtClean="0"/>
              <a:t>ы</a:t>
            </a:r>
            <a:r>
              <a:rPr lang="ru-RU" sz="2400" i="1" dirty="0" smtClean="0"/>
              <a:t>ку всех мол</a:t>
            </a:r>
            <a:r>
              <a:rPr lang="ru-RU" sz="2400" b="1" i="1" u="sng" dirty="0" smtClean="0"/>
              <a:t>и</a:t>
            </a:r>
            <a:r>
              <a:rPr lang="ru-RU" sz="2400" i="1" dirty="0" smtClean="0"/>
              <a:t>те, вся яз</a:t>
            </a:r>
            <a:r>
              <a:rPr lang="ru-RU" sz="2400" b="1" i="1" u="sng" dirty="0" smtClean="0"/>
              <a:t>ы</a:t>
            </a:r>
            <a:r>
              <a:rPr lang="ru-RU" sz="2400" i="1" dirty="0" smtClean="0"/>
              <a:t>ки </a:t>
            </a:r>
            <a:r>
              <a:rPr lang="ru-RU" sz="2400" i="1" dirty="0" err="1" smtClean="0"/>
              <a:t>слов</a:t>
            </a:r>
            <a:r>
              <a:rPr lang="ru-RU" sz="2400" b="1" i="1" u="sng" dirty="0" err="1" smtClean="0"/>
              <a:t>е</a:t>
            </a:r>
            <a:r>
              <a:rPr lang="ru-RU" sz="2400" i="1" dirty="0" err="1" smtClean="0"/>
              <a:t>нския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утверд</a:t>
            </a:r>
            <a:r>
              <a:rPr lang="ru-RU" sz="2400" b="1" i="1" u="sng" dirty="0" err="1" smtClean="0"/>
              <a:t>и</a:t>
            </a:r>
            <a:r>
              <a:rPr lang="ru-RU" sz="2400" i="1" dirty="0" err="1" smtClean="0"/>
              <a:t>ти</a:t>
            </a:r>
            <a:r>
              <a:rPr lang="ru-RU" sz="2400" i="1" dirty="0" smtClean="0"/>
              <a:t> в Правосл</a:t>
            </a:r>
            <a:r>
              <a:rPr lang="ru-RU" sz="2400" b="1" i="1" u="sng" dirty="0" smtClean="0"/>
              <a:t>а</a:t>
            </a:r>
            <a:r>
              <a:rPr lang="ru-RU" sz="2400" i="1" dirty="0" smtClean="0"/>
              <a:t>вии и </a:t>
            </a:r>
            <a:r>
              <a:rPr lang="ru-RU" sz="2400" i="1" dirty="0" err="1" smtClean="0"/>
              <a:t>едином</a:t>
            </a:r>
            <a:r>
              <a:rPr lang="ru-RU" sz="2400" b="1" i="1" u="sng" dirty="0" err="1" smtClean="0"/>
              <a:t>у</a:t>
            </a:r>
            <a:r>
              <a:rPr lang="ru-RU" sz="2400" i="1" dirty="0" err="1" smtClean="0"/>
              <a:t>дрии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умир</a:t>
            </a:r>
            <a:r>
              <a:rPr lang="ru-RU" sz="2400" b="1" i="1" u="sng" dirty="0" err="1" smtClean="0"/>
              <a:t>и</a:t>
            </a:r>
            <a:r>
              <a:rPr lang="ru-RU" sz="2400" i="1" dirty="0" err="1" smtClean="0"/>
              <a:t>ти</a:t>
            </a:r>
            <a:r>
              <a:rPr lang="ru-RU" sz="2400" i="1" dirty="0" smtClean="0"/>
              <a:t> мир, и спаст</a:t>
            </a:r>
            <a:r>
              <a:rPr lang="ru-RU" sz="2400" b="1" i="1" u="sng" dirty="0" smtClean="0"/>
              <a:t>и</a:t>
            </a:r>
            <a:r>
              <a:rPr lang="ru-RU" sz="2400" i="1" dirty="0" smtClean="0"/>
              <a:t> души наша</a:t>
            </a:r>
            <a:r>
              <a:rPr lang="ru-RU" sz="24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571480"/>
            <a:ext cx="457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всех славян, несмотря на истекшие столетия, и до сих пор жива память о великих равноапостольных просветителях и той православной вере, которую они старались насадить среди них. Священная память святых Кирилла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Мефодия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служит соединяющим звеном для всех славянских народов.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РОССИЯ И КРЫМ «МЫ ВМЕСТЕ!»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Picture 4" descr="http://www.riasv.ru/images/uploads/31245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7786742" cy="518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graph.document.kremlin.ru/images.ashx?path=2/76/84/2768436.png&amp;ID=36219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49856" cy="6858000"/>
          </a:xfrm>
          <a:prstGeom prst="rect">
            <a:avLst/>
          </a:prstGeom>
          <a:noFill/>
        </p:spPr>
      </p:pic>
      <p:pic>
        <p:nvPicPr>
          <p:cNvPr id="57350" name="Picture 6" descr="http://www.rg.ru/i/gallery/78b88f9d/6_6f0d5ab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3268" y="285728"/>
            <a:ext cx="4450732" cy="39290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4876" y="4429132"/>
            <a:ext cx="464343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Президент России Владимир Путин,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премьер-министр Крыма Сергей Аксенов, спикер парламента Крыма Владимир Константинов и народный мэр Севастополя Алексей Чалый.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Наталья\Мои документы\Мои рисунки\Рисунок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30383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  </a:t>
            </a:r>
            <a:r>
              <a:rPr lang="ru-RU" sz="6400" b="1" dirty="0" smtClean="0">
                <a:solidFill>
                  <a:schemeClr val="tx1"/>
                </a:solidFill>
              </a:rPr>
              <a:t>Договор между Российской Федерацией и Республикой Крым о принятии в Российскую Федерацию Республики Крым и образовании в составе Российской Федерации новых субъектов</a:t>
            </a:r>
          </a:p>
          <a:p>
            <a:pPr>
              <a:buNone/>
            </a:pPr>
            <a:r>
              <a:rPr lang="ru-RU" sz="6400" b="1" dirty="0" smtClean="0">
                <a:solidFill>
                  <a:schemeClr val="tx1"/>
                </a:solidFill>
              </a:rPr>
              <a:t> </a:t>
            </a:r>
            <a:endParaRPr lang="ru-RU" sz="6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Российская Федерация и Республика Крым, основываясь на исторической общности своих народов и учитывая сложившиеся между ними связи, признавая и подтверждая принцип равноправия и самоопределения народов, закрепленный в Уставе Организации Объединенных Наций, в соответствии с которым все народы имеют неотъемлемое право свободно и без вмешательства извне определять свой политический статус, осуществлять свое экономическое, социальное и культурное развитие, а каждое государство обязано уважать это право, будучи преисполнены решимости обеспечить уважение и соблюдение достоинства, прав и свобод человека, включая право на жизнь, свободу мысли, совести, вероисповедания и убеждений, всем находящимся в пределах их территорий, без какого бы то ни было различия, в соответствии с общепризнанными принципами и нормами международного права, а также осознавая тесную взаимосвязь других основных принципов международного права, закрепленных, в частности, в Уставе Организации Объединенных Наций и Хельсинкском Заключительном акте Совещания по безопасности и сотрудничеству в Европе, с принципом уважения и соблюдения прав и свобод человека, выражая общую волю своих народов, неразрывно связанных общностью исторической судьбы, к совместному проживанию в составе демократического федеративного правового государства, стремясь обеспечить благополучие и процветание своих народов, основываясь на свободном и добровольном волеизъявлении народов Крыма на </a:t>
            </a:r>
            <a:r>
              <a:rPr lang="ru-RU" sz="6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общекрымском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референдуме, проведенном в Автономной Республике Крым и городе Севастополе 16 марта 2014 года, в ходе которого народы Крыма приняли решение о воссоединении с Россией на правах субъекта Российской Федерации, принимая во внимание предложение Республики Крым и города с особым статусом Севастополя о принятии в Российскую Федерацию Республики Крым, включая город с особым статусом Севастополь, заключили настоящий Договор о нижеследующем.</a:t>
            </a:r>
          </a:p>
          <a:p>
            <a:endParaRPr lang="ru-RU" dirty="0"/>
          </a:p>
        </p:txBody>
      </p:sp>
      <p:pic>
        <p:nvPicPr>
          <p:cNvPr id="4" name="Рисунок 3" descr="Российская газета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52"/>
            <a:ext cx="457203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14942" y="642918"/>
            <a:ext cx="1908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19 марта 2014 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9 мая 2015 года - 70-летие победы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 великой отечественной войне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Содержимое 3" descr="70 &amp;lcy;&amp;iecy;&amp;tcy; &amp;Pcy;&amp;ocy;&amp;bcy;&amp;iecy;&amp;dcy;&amp;y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42968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pobeda34.ru/files/385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587807" cy="3500438"/>
          </a:xfrm>
          <a:prstGeom prst="rect">
            <a:avLst/>
          </a:prstGeom>
          <a:noFill/>
        </p:spPr>
      </p:pic>
      <p:pic>
        <p:nvPicPr>
          <p:cNvPr id="44036" name="Picture 4" descr="http://www.naviearmatori.net/albums/userpics/10071/normal_Giulio_Cesare_g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6832" y="3429000"/>
            <a:ext cx="5247167" cy="3429000"/>
          </a:xfrm>
          <a:prstGeom prst="rect">
            <a:avLst/>
          </a:prstGeom>
          <a:noFill/>
        </p:spPr>
      </p:pic>
      <p:pic>
        <p:nvPicPr>
          <p:cNvPr id="44038" name="Picture 6" descr="http://forum.nvrsk.ru/index.php?act=module&amp;module=gallery&amp;cmd=viewimage&amp;img=245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643438" cy="3429000"/>
          </a:xfrm>
          <a:prstGeom prst="rect">
            <a:avLst/>
          </a:prstGeom>
          <a:noFill/>
        </p:spPr>
      </p:pic>
      <p:pic>
        <p:nvPicPr>
          <p:cNvPr id="44040" name="Picture 8" descr="http://im5-tub-ru.yandex.net/i?id=12696702-52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1" y="-1"/>
            <a:ext cx="4572000" cy="3429001"/>
          </a:xfrm>
          <a:prstGeom prst="rect">
            <a:avLst/>
          </a:prstGeom>
          <a:noFill/>
        </p:spPr>
      </p:pic>
      <p:pic>
        <p:nvPicPr>
          <p:cNvPr id="44042" name="Picture 10" descr="http://im7-tub-ru.yandex.net/i?id=136582664-14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3071810"/>
            <a:ext cx="3014667" cy="181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s05.radikal.ru/i178/1005/af/639ac493ac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86380" cy="6892057"/>
          </a:xfrm>
          <a:prstGeom prst="rect">
            <a:avLst/>
          </a:prstGeom>
          <a:noFill/>
        </p:spPr>
      </p:pic>
      <p:pic>
        <p:nvPicPr>
          <p:cNvPr id="39940" name="Picture 4" descr="http://img1.liveinternet.ru/images/attach/c/8/99/663/99663639_large_5218894_5_8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785794"/>
            <a:ext cx="3705225" cy="531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pravomsk.ru/v10photos/845893266-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86125"/>
            <a:ext cx="4572000" cy="3571875"/>
          </a:xfrm>
          <a:prstGeom prst="rect">
            <a:avLst/>
          </a:prstGeom>
          <a:noFill/>
        </p:spPr>
      </p:pic>
      <p:pic>
        <p:nvPicPr>
          <p:cNvPr id="46090" name="Picture 10" descr="http://s.pikabu.ru/images/big_size_comm/2013-02_6/136190331831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286124"/>
          </a:xfrm>
          <a:prstGeom prst="rect">
            <a:avLst/>
          </a:prstGeom>
          <a:noFill/>
        </p:spPr>
      </p:pic>
      <p:pic>
        <p:nvPicPr>
          <p:cNvPr id="9220" name="Picture 4" descr="&amp;Tcy;&amp;rcy;&amp;icy;&amp;pcy;&amp;tcy;&amp;icy;&amp;khcy; &amp;pcy;&amp;ocy;&amp;bcy;&amp;iecy;&amp;d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0"/>
            <a:ext cx="3428992" cy="3278719"/>
          </a:xfrm>
          <a:prstGeom prst="rect">
            <a:avLst/>
          </a:prstGeom>
          <a:noFill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7" y="3286124"/>
            <a:ext cx="2275285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&amp;Mcy;&amp;acy;&amp;rcy;&amp;kcy;&amp;ocy;&amp;vcy; &amp;Vcy;&amp;lcy;&amp;acy;&amp;dcy;&amp;icy;&amp;mcy;&amp;icy;&amp;rcy; &amp;Acy;&amp;lcy;&amp;iecy;&amp;kcy;&amp;scy;&amp;acy;&amp;ncy;&amp;dcy;&amp;rcy;&amp;ocy;&amp;vcy;&amp;icy;&amp;c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3714776" cy="5551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7620" y="214290"/>
            <a:ext cx="50808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C47EE"/>
                </a:solidFill>
              </a:rPr>
              <a:t>МБОУ СОШ № 17  </a:t>
            </a:r>
          </a:p>
          <a:p>
            <a:pPr algn="ctr"/>
            <a:r>
              <a:rPr lang="ru-RU" sz="2400" b="1" dirty="0" smtClean="0">
                <a:solidFill>
                  <a:srgbClr val="0C47EE"/>
                </a:solidFill>
              </a:rPr>
              <a:t>муниципального образования </a:t>
            </a:r>
          </a:p>
          <a:p>
            <a:pPr algn="ctr"/>
            <a:r>
              <a:rPr lang="ru-RU" sz="2400" b="1" dirty="0" smtClean="0">
                <a:solidFill>
                  <a:srgbClr val="0C47EE"/>
                </a:solidFill>
              </a:rPr>
              <a:t>город Новороссийск носит имя </a:t>
            </a:r>
          </a:p>
          <a:p>
            <a:pPr algn="ctr"/>
            <a:r>
              <a:rPr lang="ru-RU" sz="2400" b="1" dirty="0" smtClean="0">
                <a:solidFill>
                  <a:srgbClr val="0C47EE"/>
                </a:solidFill>
              </a:rPr>
              <a:t>Героя Советского Союза</a:t>
            </a:r>
          </a:p>
          <a:p>
            <a:pPr algn="ctr"/>
            <a:r>
              <a:rPr lang="ru-RU" sz="2400" b="1" dirty="0" smtClean="0">
                <a:solidFill>
                  <a:srgbClr val="0C47EE"/>
                </a:solidFill>
              </a:rPr>
              <a:t>Маркова </a:t>
            </a:r>
          </a:p>
          <a:p>
            <a:pPr algn="ctr"/>
            <a:r>
              <a:rPr lang="ru-RU" sz="2400" b="1" dirty="0" smtClean="0">
                <a:solidFill>
                  <a:srgbClr val="0C47EE"/>
                </a:solidFill>
              </a:rPr>
              <a:t>Владимира Александровича.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2786058"/>
            <a:ext cx="47148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2000" dirty="0" smtClean="0"/>
              <a:t>Марков Владимир Александрович – уроженец города Новороссийска, </a:t>
            </a:r>
          </a:p>
          <a:p>
            <a:r>
              <a:rPr lang="ru-RU" sz="2000" dirty="0" smtClean="0"/>
              <a:t>командир 3-го батальона 61-й гвардейской </a:t>
            </a:r>
            <a:r>
              <a:rPr lang="ru-RU" sz="2000" dirty="0" err="1" smtClean="0"/>
              <a:t>Свердловско-Львовской</a:t>
            </a:r>
            <a:r>
              <a:rPr lang="ru-RU" sz="2000" dirty="0" smtClean="0"/>
              <a:t> ордена Ленина Краснознаменной орденов Суворова, Кутузова и Богдана Хмельницкого танковой бригады 10-го гвардейского Уральско-Львовского танкового корпуса 4-й танковой армии 1-го Украинского фронта, гвардии капитан.</a:t>
            </a:r>
          </a:p>
          <a:p>
            <a:r>
              <a:rPr lang="ru-RU" sz="2000" dirty="0" smtClean="0"/>
              <a:t>Годы жизни </a:t>
            </a:r>
            <a:r>
              <a:rPr lang="ru-RU" sz="2000" b="1" dirty="0" smtClean="0"/>
              <a:t>16.02.1923 - 13.09.1955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hotos.wikimapia.org/p/00/01/75/84/53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3428999"/>
          </a:xfrm>
          <a:prstGeom prst="rect">
            <a:avLst/>
          </a:prstGeom>
          <a:noFill/>
        </p:spPr>
      </p:pic>
      <p:pic>
        <p:nvPicPr>
          <p:cNvPr id="49154" name="Picture 2" descr="http://im0-tub-ru.yandex.net/i?id=38326004-3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1" cy="3429000"/>
          </a:xfrm>
          <a:prstGeom prst="rect">
            <a:avLst/>
          </a:prstGeom>
          <a:noFill/>
        </p:spPr>
      </p:pic>
      <p:pic>
        <p:nvPicPr>
          <p:cNvPr id="49158" name="Picture 6" descr="http://nashpolk.dp.ua/soldiers/fc5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4572000" cy="3572052"/>
          </a:xfrm>
          <a:prstGeom prst="rect">
            <a:avLst/>
          </a:prstGeom>
          <a:noFill/>
        </p:spPr>
      </p:pic>
      <p:pic>
        <p:nvPicPr>
          <p:cNvPr id="8" name="Picture 6" descr="http://photos.wikimapia.org/p/00/01/75/85/08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357562"/>
            <a:ext cx="4643438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934221" cy="685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28728" y="1357298"/>
            <a:ext cx="3929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http://shcool17.jimdo.com/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7866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500306"/>
            <a:ext cx="271758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7" y="2500306"/>
            <a:ext cx="290038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4429156" cy="40005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22 апреля 2013 года Президент России Владимир ВЛАДИМИРОВИЧ Путин подписал указ, в соответствии с которым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год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объявлен в стране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Годом культуры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Наталья\Мои документы\Мои рисунки\37987014.jpg"/>
          <p:cNvPicPr>
            <a:picLocks noChangeAspect="1" noChangeArrowheads="1"/>
          </p:cNvPicPr>
          <p:nvPr/>
        </p:nvPicPr>
        <p:blipFill>
          <a:blip r:embed="rId2" cstate="print"/>
          <a:srcRect l="6126" t="5000" r="9300" b="8244"/>
          <a:stretch>
            <a:fillRect/>
          </a:stretch>
        </p:blipFill>
        <p:spPr bwMode="auto">
          <a:xfrm>
            <a:off x="4429124" y="214290"/>
            <a:ext cx="4572032" cy="6429396"/>
          </a:xfrm>
          <a:prstGeom prst="rect">
            <a:avLst/>
          </a:prstGeom>
          <a:noFill/>
        </p:spPr>
      </p:pic>
      <p:pic>
        <p:nvPicPr>
          <p:cNvPr id="19460" name="Picture 4" descr="http://img1.1tv.ru/imgsize640x360/20061031160117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7" y="3875661"/>
            <a:ext cx="3595481" cy="2696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900igr.net/datai/pedagogika/Vospitanie-lichnosti-shkolnika/0020-021-KHudozhestvenno-esteticheskij-prof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0"/>
            <a:ext cx="7060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КУБАНЬ МНОГОНАЦИОНАЛЬНАЯ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142875"/>
            <a:ext cx="8786812" cy="1000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КУБАНЬ – МНОГОНАЦИОНАЛЬНЫЙ КРАЙ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5286375"/>
            <a:ext cx="8715375" cy="142875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Многонациональность исторически характерна для нашего края.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На Кубани проживают более 100 национальностей.</a:t>
            </a:r>
          </a:p>
          <a:p>
            <a:pPr algn="l"/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krasnodarkr.ru/images/krasnodar_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1214438"/>
            <a:ext cx="3595688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karnaval-prokat.ru/default.aspx?mode=image&amp;id=15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357313"/>
            <a:ext cx="8048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img-fotki.yandex.ru/get/4802/owen1141952.3c/0_3b1a0_83d488dc_-1-L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3" y="1428750"/>
            <a:ext cx="1143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dic.academic.ru/pictures/wiki/files/84/Tanc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38" y="2857500"/>
            <a:ext cx="1071562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travel72.ru/images/articles/38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50" y="642938"/>
            <a:ext cx="17256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http://all-pages.com/img/publications/publication_2546_542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25" y="2071688"/>
            <a:ext cx="120808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http://www.shapito.org/art/gipsy/gipsy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188" y="3571875"/>
            <a:ext cx="16684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http://content.foto.mail.ru/mail/aina_aitzhanova/_answers/i-10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50" y="4000500"/>
            <a:ext cx="1751013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85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Территорию нашего края осваивали многие племена и народы: </a:t>
            </a:r>
            <a:r>
              <a:rPr lang="ru-RU" b="1" dirty="0" err="1" smtClean="0"/>
              <a:t>меоты</a:t>
            </a:r>
            <a:r>
              <a:rPr lang="ru-RU" b="1" dirty="0" smtClean="0"/>
              <a:t>, скифы, сарматы, греки…</a:t>
            </a:r>
            <a:endParaRPr lang="ru-RU" dirty="0"/>
          </a:p>
        </p:txBody>
      </p:sp>
      <p:pic>
        <p:nvPicPr>
          <p:cNvPr id="3" name="Picture 4" descr="C:\Users\костя\Desktop\скиф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356" cy="264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28860" y="150017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В 15 веке правобережье Кубани было занято ногайцами-кочевниками, которые выделились из состава Золотой Орды.</a:t>
            </a:r>
          </a:p>
        </p:txBody>
      </p:sp>
      <p:pic>
        <p:nvPicPr>
          <p:cNvPr id="6" name="Picture 2" descr="C:\Documents and Settings\user\Рабочий стол\ногайц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8634" y="785794"/>
            <a:ext cx="216536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57290" y="2928934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С конца 18 века на Кубани начинает формироваться черноморское казачество – украинская и русская народные группы. Их основу составляли запорожские и донские казаки.</a:t>
            </a:r>
          </a:p>
        </p:txBody>
      </p:sp>
      <p:pic>
        <p:nvPicPr>
          <p:cNvPr id="9" name="Picture 2" descr="http://karnaval-prokat.ru/default.aspx?mode=image&amp;id=15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643182"/>
            <a:ext cx="1143008" cy="213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http://all-pages.com/img/publications/publication_2546_54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86322"/>
            <a:ext cx="158959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785918" y="3929066"/>
            <a:ext cx="50720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Адыги</a:t>
            </a:r>
            <a:r>
              <a:rPr lang="ru-RU" b="1" dirty="0" smtClean="0"/>
              <a:t>. Древнейшие из исторических народов, населявших берега Кубани – название нескольких родственных народов, включает черкесов и кабардинцев.</a:t>
            </a:r>
          </a:p>
        </p:txBody>
      </p:sp>
      <p:pic>
        <p:nvPicPr>
          <p:cNvPr id="12" name="Picture 2" descr="C:\Documents and Settings\user\Рабочий стол\1301858757_xkl4vozzmcyankb[1].jpg"/>
          <p:cNvPicPr>
            <a:picLocks noChangeAspect="1" noChangeArrowheads="1"/>
          </p:cNvPicPr>
          <p:nvPr/>
        </p:nvPicPr>
        <p:blipFill>
          <a:blip r:embed="rId6"/>
          <a:srcRect b="17177"/>
          <a:stretch>
            <a:fillRect/>
          </a:stretch>
        </p:blipFill>
        <p:spPr bwMode="auto">
          <a:xfrm>
            <a:off x="6929454" y="3857628"/>
            <a:ext cx="2037307" cy="15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857356" y="56435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В конце 18 века представители крымских татар переселились на Кубань.</a:t>
            </a:r>
            <a:endParaRPr lang="ru-RU" dirty="0"/>
          </a:p>
        </p:txBody>
      </p:sp>
      <p:pic>
        <p:nvPicPr>
          <p:cNvPr id="15" name="Picture 2" descr="C:\Documents and Settings\user\Рабочий стол\крымские татары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5286364"/>
            <a:ext cx="209480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92075"/>
            <a:ext cx="8364537" cy="773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572132" y="857229"/>
          <a:ext cx="2643206" cy="5572161"/>
        </p:xfrm>
        <a:graphic>
          <a:graphicData uri="http://schemas.openxmlformats.org/drawingml/2006/table">
            <a:tbl>
              <a:tblPr/>
              <a:tblGrid>
                <a:gridCol w="2643206"/>
              </a:tblGrid>
              <a:tr h="68171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в 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чел.</a:t>
                      </a:r>
                    </a:p>
                  </a:txBody>
                  <a:tcPr marL="9000" marR="9000" marT="2664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15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4436,3     (86,6 %)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84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17,5       (0,3 %)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15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274,6     (5,4 %)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2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131,8     (2,6 %)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15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26,5      (0,5 %)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15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15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25,6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15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20,5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15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15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15,8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15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15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15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15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15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15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15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9" y="928676"/>
          <a:ext cx="4714908" cy="5500724"/>
        </p:xfrm>
        <a:graphic>
          <a:graphicData uri="http://schemas.openxmlformats.org/drawingml/2006/table">
            <a:tbl>
              <a:tblPr/>
              <a:tblGrid>
                <a:gridCol w="4714908"/>
              </a:tblGrid>
              <a:tr h="45146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Народ</a:t>
                      </a:r>
                    </a:p>
                  </a:txBody>
                  <a:tcPr marL="9000" marR="9000" marT="3168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5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/>
                        </a:rPr>
                        <a:t>Русские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</a:t>
                      </a: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казаки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/>
                        </a:rPr>
                        <a:t>Армяне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/>
                        </a:rPr>
                        <a:t>Украинцы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/>
                        </a:rPr>
                        <a:t>Греки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DEB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/>
                        </a:rPr>
                        <a:t>Белорусы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/>
                        </a:rPr>
                        <a:t>Татары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/>
                        </a:rPr>
                        <a:t>Грузины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/>
                        </a:rPr>
                        <a:t>Немцы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/>
                        </a:rPr>
                        <a:t>Адыгейцы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4D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/>
                        </a:rPr>
                        <a:t>Турки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C99C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CC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/>
                        </a:rPr>
                        <a:t>Азербайджанцы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Цыгане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DEB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Мордва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C99C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Молдаване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EDF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Курды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FFE0"/>
                    </a:solidFill>
                  </a:tcPr>
                </a:tc>
              </a:tr>
              <a:tr h="2970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Шапсуги</a:t>
                      </a:r>
                    </a:p>
                  </a:txBody>
                  <a:tcPr marL="9000" marR="9000" marT="29160" marB="9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85728"/>
            <a:ext cx="421484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39725">
              <a:lnSpc>
                <a:spcPct val="80000"/>
              </a:lnSpc>
              <a:spcBef>
                <a:spcPts val="675"/>
              </a:spcBef>
              <a:buClr>
                <a:srgbClr val="F0A22E"/>
              </a:buClr>
              <a:buSzPct val="70000"/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400" dirty="0" smtClean="0">
                <a:solidFill>
                  <a:srgbClr val="4E3B30"/>
                </a:solidFill>
                <a:latin typeface="Franklin Gothic Book" pitchFamily="34" charset="0"/>
              </a:rPr>
              <a:t>Народы, проживающие в нашем крае, отличаются своей культурой, языком, национальными традициями, обрядами, верой. </a:t>
            </a:r>
            <a:endParaRPr lang="ru-RU" sz="2400" dirty="0">
              <a:solidFill>
                <a:srgbClr val="4E3B30"/>
              </a:solidFill>
              <a:latin typeface="Franklin Gothic Book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4214812" cy="4572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00108"/>
            <a:ext cx="4286250" cy="2928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72000" y="4143380"/>
            <a:ext cx="41434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И очень важно, чтобы каждый из нас с уважением относился к обычаям других людей независимо от их национальной принадлежности и вероисповедания. В этом и заключается принцип толерантности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650083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      С </a:t>
            </a:r>
            <a:r>
              <a:rPr lang="ru-RU" b="1" dirty="0" smtClean="0"/>
              <a:t>историей не спорят, </a:t>
            </a:r>
            <a:br>
              <a:rPr lang="ru-RU" b="1" dirty="0" smtClean="0"/>
            </a:br>
            <a:r>
              <a:rPr lang="ru-RU" b="1" dirty="0" smtClean="0"/>
              <a:t>С историей живут,</a:t>
            </a:r>
            <a:br>
              <a:rPr lang="ru-RU" b="1" dirty="0" smtClean="0"/>
            </a:br>
            <a:r>
              <a:rPr lang="ru-RU" b="1" dirty="0" smtClean="0"/>
              <a:t>Она объединяет</a:t>
            </a:r>
            <a:br>
              <a:rPr lang="ru-RU" b="1" dirty="0" smtClean="0"/>
            </a:br>
            <a:r>
              <a:rPr lang="ru-RU" b="1" dirty="0" smtClean="0"/>
              <a:t>На подвиг и на труд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Едино государство,</a:t>
            </a:r>
            <a:br>
              <a:rPr lang="ru-RU" b="1" dirty="0" smtClean="0"/>
            </a:br>
            <a:r>
              <a:rPr lang="ru-RU" b="1" dirty="0" smtClean="0"/>
              <a:t>Когда един народ,</a:t>
            </a:r>
            <a:br>
              <a:rPr lang="ru-RU" b="1" dirty="0" smtClean="0"/>
            </a:br>
            <a:r>
              <a:rPr lang="ru-RU" b="1" dirty="0" smtClean="0"/>
              <a:t>Когда великой силой</a:t>
            </a:r>
            <a:br>
              <a:rPr lang="ru-RU" b="1" dirty="0" smtClean="0"/>
            </a:br>
            <a:r>
              <a:rPr lang="ru-RU" b="1" dirty="0" smtClean="0"/>
              <a:t>Он движется вперед.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Врага он побеждает,</a:t>
            </a:r>
            <a:br>
              <a:rPr lang="ru-RU" b="1" dirty="0" smtClean="0"/>
            </a:br>
            <a:r>
              <a:rPr lang="ru-RU" b="1" dirty="0" smtClean="0"/>
              <a:t>Объединившись в бой,</a:t>
            </a:r>
            <a:br>
              <a:rPr lang="ru-RU" b="1" dirty="0" smtClean="0"/>
            </a:br>
            <a:r>
              <a:rPr lang="ru-RU" b="1" dirty="0" smtClean="0"/>
              <a:t>И Русь освобождает,</a:t>
            </a:r>
            <a:br>
              <a:rPr lang="ru-RU" b="1" dirty="0" smtClean="0"/>
            </a:br>
            <a:r>
              <a:rPr lang="ru-RU" b="1" dirty="0" smtClean="0"/>
              <a:t>И жертвует собой.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u="sng" dirty="0" smtClean="0"/>
              <a:t>Во славу тех героев</a:t>
            </a:r>
            <a:br>
              <a:rPr lang="ru-RU" b="1" u="sng" dirty="0" smtClean="0"/>
            </a:br>
            <a:r>
              <a:rPr lang="ru-RU" b="1" u="sng" dirty="0" smtClean="0"/>
              <a:t>Живем одной судьбой.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mon-amour61.ru/wp-content/uploads/7929aa659a944b8aab810cd5d4767de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5786454"/>
            <a:ext cx="7597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2844" y="214290"/>
            <a:ext cx="8786874" cy="635798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4500626" cy="4071966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данного шага является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внимания общества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вопросам развития культуры, </a:t>
            </a:r>
            <a:b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сохранения культурно-исторического наследия и роли российской культуры во всем мире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Наталья\Мои документы\Мои рисунки\s923277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315"/>
          <a:stretch>
            <a:fillRect/>
          </a:stretch>
        </p:blipFill>
        <p:spPr bwMode="auto">
          <a:xfrm>
            <a:off x="4714876" y="857232"/>
            <a:ext cx="4167217" cy="4929222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786446" y="5786454"/>
            <a:ext cx="2038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ЭМБЛЕМА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планах министерства культуры…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5500726"/>
          </a:xfrm>
        </p:spPr>
        <p:txBody>
          <a:bodyPr>
            <a:normAutofit fontScale="62500" lnSpcReduction="20000"/>
          </a:bodyPr>
          <a:lstStyle/>
          <a:p>
            <a:r>
              <a:rPr lang="ru-RU" sz="3400" b="1" dirty="0" smtClean="0"/>
              <a:t>построение региональных культурных центров </a:t>
            </a:r>
          </a:p>
          <a:p>
            <a:r>
              <a:rPr lang="ru-RU" sz="3400" b="1" dirty="0" smtClean="0"/>
              <a:t>проведение конкурсов и мероприятий в поддержку талантливых детей </a:t>
            </a:r>
          </a:p>
          <a:p>
            <a:r>
              <a:rPr lang="ru-RU" sz="3400" b="1" dirty="0" smtClean="0"/>
              <a:t> поддержка развития культурно-познавательного регионального туризма</a:t>
            </a:r>
          </a:p>
          <a:p>
            <a:r>
              <a:rPr lang="ru-RU" sz="3400" b="1" dirty="0" smtClean="0"/>
              <a:t>поддержка проектов по сохранению исторического облика малых городов</a:t>
            </a:r>
          </a:p>
          <a:p>
            <a:r>
              <a:rPr lang="ru-RU" sz="3400" b="1" dirty="0" smtClean="0"/>
              <a:t> финансовая поддержка:</a:t>
            </a:r>
          </a:p>
          <a:p>
            <a:pPr>
              <a:buNone/>
            </a:pPr>
            <a:r>
              <a:rPr lang="ru-RU" sz="3400" b="1" dirty="0" smtClean="0"/>
              <a:t>   -экскурсий для школьников по историческим городам страны</a:t>
            </a:r>
          </a:p>
          <a:p>
            <a:pPr>
              <a:buNone/>
            </a:pPr>
            <a:r>
              <a:rPr lang="ru-RU" sz="3400" b="1" dirty="0" smtClean="0"/>
              <a:t>  - проектов региональных творческих коллективов</a:t>
            </a:r>
          </a:p>
          <a:p>
            <a:pPr>
              <a:buNone/>
            </a:pPr>
            <a:r>
              <a:rPr lang="ru-RU" sz="3400" b="1" dirty="0" smtClean="0"/>
              <a:t>  - создания новых экспозиций  музейных проектов</a:t>
            </a:r>
          </a:p>
          <a:p>
            <a:pPr>
              <a:buNone/>
            </a:pPr>
            <a:r>
              <a:rPr lang="ru-RU" sz="3400" b="1" dirty="0" smtClean="0"/>
              <a:t>  - патриотических акций, мероприятий и конкурсов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sz="3800" b="1" dirty="0" smtClean="0"/>
          </a:p>
          <a:p>
            <a:r>
              <a:rPr lang="ru-RU" sz="3800" b="1" dirty="0" smtClean="0">
                <a:solidFill>
                  <a:srgbClr val="002060"/>
                </a:solidFill>
              </a:rPr>
              <a:t>поскольку наша страна многонациональная, то </a:t>
            </a:r>
            <a:r>
              <a:rPr lang="ru-RU" sz="3800" b="1" u="sng" dirty="0" smtClean="0">
                <a:solidFill>
                  <a:srgbClr val="002060"/>
                </a:solidFill>
              </a:rPr>
              <a:t>каждый регион</a:t>
            </a:r>
            <a:r>
              <a:rPr lang="ru-RU" sz="3800" b="1" dirty="0" smtClean="0">
                <a:solidFill>
                  <a:srgbClr val="002060"/>
                </a:solidFill>
              </a:rPr>
              <a:t>, должен предоставить </a:t>
            </a:r>
            <a:r>
              <a:rPr lang="ru-RU" sz="3800" b="1" u="sng" dirty="0" smtClean="0">
                <a:solidFill>
                  <a:srgbClr val="002060"/>
                </a:solidFill>
              </a:rPr>
              <a:t>свою программу мероприятий</a:t>
            </a:r>
            <a:r>
              <a:rPr lang="ru-RU" sz="3800" b="1" dirty="0" smtClean="0">
                <a:solidFill>
                  <a:srgbClr val="002060"/>
                </a:solidFill>
              </a:rPr>
              <a:t>, в которой бы отражалась и национальная культура 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moi-portal.ru/uploads/images/00/00/02/2013/09/04/7692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http://autodaily.ru/st/components/articles/img/1/5114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500563" cy="3357562"/>
          </a:xfrm>
          <a:prstGeom prst="rect">
            <a:avLst/>
          </a:prstGeom>
          <a:noFill/>
        </p:spPr>
      </p:pic>
      <p:pic>
        <p:nvPicPr>
          <p:cNvPr id="47114" name="Picture 10" descr="http://u.jimdo.com/www43/o/sfdc4a3833fe3d19e/img/i6c581d8394909d2c/1392759804/std/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0"/>
            <a:ext cx="4643438" cy="3357562"/>
          </a:xfrm>
          <a:prstGeom prst="rect">
            <a:avLst/>
          </a:prstGeom>
          <a:noFill/>
        </p:spPr>
      </p:pic>
      <p:pic>
        <p:nvPicPr>
          <p:cNvPr id="47116" name="Picture 12" descr="http://u.jimdo.com/www43/o/sfdc4a3833fe3d19e/img/i7be2301e2f11a39a/1393173481/std/im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4402" y="3357562"/>
            <a:ext cx="4679598" cy="3500438"/>
          </a:xfrm>
          <a:prstGeom prst="rect">
            <a:avLst/>
          </a:prstGeom>
          <a:noFill/>
        </p:spPr>
      </p:pic>
      <p:pic>
        <p:nvPicPr>
          <p:cNvPr id="47118" name="Picture 14" descr="&amp;Gcy;&amp;ucy;&amp;bcy;&amp;iecy;&amp;rcy;&amp;ncy;&amp;acy;&amp;tcy;&amp;ocy;&amp;rcy; &amp;Kcy;&amp;rcy;&amp;acy;&amp;scy;&amp;ncy;&amp;ocy;&amp;dcy;&amp;acy;&amp;rcy;&amp;scy;&amp;kcy;&amp;ocy;&amp;gcy;&amp;ocy; &amp;kcy;&amp;rcy;&amp;acy;&amp;yacy; &amp;Acy;&amp;lcy;&amp;iecy;&amp;kcy;&amp;scy;&amp;acy;&amp;ncy;&amp;dcy;&amp;rcy; &amp;Ncy;&amp;icy;&amp;kcy;&amp;ocy;&amp;lcy;&amp;acy;&amp;iecy;&amp;vcy;&amp;icy;&amp;chcy; &amp;Tcy;&amp;kcy;&amp;acy;&amp;chcy;&amp;iecy;&amp;vcy; &amp;icy; &amp;Ocy;&amp;lcy;&amp;icy;&amp;mcy;&amp;pcy;&amp;icy;&amp;jcy;&amp;scy;&amp;kcy;&amp;acy;&amp;yacy; &amp;chcy;&amp;iecy;&amp;mcy;&amp;pcy;&amp;icy;&amp;ocy;&amp;ncy;&amp;kcy;&amp;acy; &amp;Icy;&amp;rcy;&amp;icy;&amp;ncy;&amp;acy; &amp;Kcy;&amp;acy;&amp;rcy;&amp;acy;&amp;vcy;&amp;acy;&amp;iecy;&amp;vcy;&amp;acy; &amp;zcy;&amp;acy;&amp;zhcy;&amp;gcy;&amp;lcy;&amp;icy; &amp;CHcy;&amp;acy;&amp;shcy;&amp;ucy; &amp;ocy;&amp;gcy;&amp;ncy;&amp;yacy; &amp;vcy; &amp;Kcy;&amp;rcy;&amp;acy;&amp;scy;&amp;ncy;&amp;ocy;&amp;dcy;&amp;acy;&amp;rcy;&amp;ie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57562"/>
            <a:ext cx="4500594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ural56.ru/photos/2014/february2014/4816055-R3L8T8D-600-soch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 descr="http://www.ptr-vlad.ru/uploads/posts/2014-01/1389574976_469923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11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Имена 3четв</Template>
  <TotalTime>570</TotalTime>
  <Words>1010</Words>
  <Application>Microsoft Office PowerPoint</Application>
  <PresentationFormat>Экран (4:3)</PresentationFormat>
  <Paragraphs>128</Paragraphs>
  <Slides>36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Трек</vt:lpstr>
      <vt:lpstr>Слайд 1</vt:lpstr>
      <vt:lpstr>Слайд 2</vt:lpstr>
      <vt:lpstr>22 апреля 2013 года Президент России Владимир ВЛАДИМИРОВИЧ Путин подписал указ, в соответствии с которым 2014 год объявлен в стране Годом культуры.</vt:lpstr>
      <vt:lpstr>Целью данного шага является привлечение внимания общества  к вопросам развития культуры,  сохранения культурно-исторического наследия и роли российской культуры во всем мире</vt:lpstr>
      <vt:lpstr>В планах министерства культуры…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РОССИЯ И КРЫМ «МЫ ВМЕСТЕ!»</vt:lpstr>
      <vt:lpstr>Слайд 18</vt:lpstr>
      <vt:lpstr>Слайд 19</vt:lpstr>
      <vt:lpstr>Слайд 20</vt:lpstr>
      <vt:lpstr>Слайд 21</vt:lpstr>
      <vt:lpstr>9 мая 2015 года - 70-летие победы  в великой отечественной войне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КУБАНЬ – МНОГОНАЦИОНАЛЬНЫЙ КРАЙ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3-2</dc:creator>
  <cp:lastModifiedBy>User</cp:lastModifiedBy>
  <cp:revision>72</cp:revision>
  <dcterms:modified xsi:type="dcterms:W3CDTF">2014-05-21T21:49:00Z</dcterms:modified>
</cp:coreProperties>
</file>