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5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D"/>
    <a:srgbClr val="6EB2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4" autoAdjust="0"/>
  </p:normalViewPr>
  <p:slideViewPr>
    <p:cSldViewPr>
      <p:cViewPr>
        <p:scale>
          <a:sx n="75" d="100"/>
          <a:sy n="75" d="100"/>
        </p:scale>
        <p:origin x="-90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84" y="0"/>
            <a:ext cx="77152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836712"/>
            <a:ext cx="8172400" cy="528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951797" cy="5992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992931"/>
            <a:ext cx="9144000" cy="888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532" y="5733256"/>
            <a:ext cx="8424936" cy="78009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ndalus" panose="02020603050405020304" pitchFamily="18" charset="-78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44" y="0"/>
            <a:ext cx="8073056" cy="1601416"/>
          </a:xfrm>
        </p:spPr>
        <p:txBody>
          <a:bodyPr>
            <a:normAutofit/>
          </a:bodyPr>
          <a:lstStyle/>
          <a:p>
            <a:r>
              <a:rPr lang="ru-RU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4752528"/>
          </a:xfrm>
        </p:spPr>
        <p:txBody>
          <a:bodyPr>
            <a:normAutofit/>
          </a:bodyPr>
          <a:lstStyle/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rgbClr val="FF8021">
                    <a:lumMod val="75000"/>
                  </a:srgbClr>
                </a:solidFill>
                <a:latin typeface="Calibri"/>
              </a:rPr>
              <a:t>                         </a:t>
            </a:r>
          </a:p>
          <a:p>
            <a:pPr lvl="0"/>
            <a:r>
              <a:rPr lang="ru-RU" sz="2400" b="1" dirty="0">
                <a:solidFill>
                  <a:srgbClr val="FF8021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srgbClr val="FF8021">
                    <a:lumMod val="75000"/>
                  </a:srgbClr>
                </a:solidFill>
                <a:latin typeface="Calibri"/>
              </a:rPr>
              <a:t>                    </a:t>
            </a:r>
          </a:p>
          <a:p>
            <a:pPr lvl="0"/>
            <a:endParaRPr lang="ru-RU" sz="2400" b="1" dirty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 algn="ctr"/>
            <a:endParaRPr lang="ru-RU" sz="1700" dirty="0">
              <a:solidFill>
                <a:srgbClr val="0070C0"/>
              </a:solidFill>
              <a:latin typeface="Calibri"/>
            </a:endParaRPr>
          </a:p>
          <a:p>
            <a:pPr algn="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77281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lvl="0"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дорожного движения для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велосипедистов»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Для обучающихся  1-7 классов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старше 14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12" y="620688"/>
            <a:ext cx="8172400" cy="528091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Третье исключение –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разрешено движение </a:t>
            </a:r>
            <a:r>
              <a:rPr lang="ru-RU" sz="2200" b="1" dirty="0" smtClean="0">
                <a:solidFill>
                  <a:srgbClr val="FF0000"/>
                </a:solidFill>
              </a:rPr>
              <a:t>по </a:t>
            </a:r>
            <a:r>
              <a:rPr lang="ru-RU" sz="2200" b="1" dirty="0">
                <a:solidFill>
                  <a:srgbClr val="FF0000"/>
                </a:solidFill>
              </a:rPr>
              <a:t>тротуару или пешеходной дорожке:</a:t>
            </a:r>
          </a:p>
          <a:p>
            <a:pPr lvl="0" algn="just"/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нет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велосипедной и </a:t>
            </a:r>
            <a:r>
              <a:rPr lang="ru-RU" sz="2000" dirty="0" err="1">
                <a:solidFill>
                  <a:srgbClr val="1F497D">
                    <a:lumMod val="75000"/>
                  </a:srgbClr>
                </a:solidFill>
              </a:rPr>
              <a:t>велопешеходной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 дорожки или невозможно  двигаться по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ним,</a:t>
            </a:r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нет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полосы для велосипедистов или нет возможности двигаться по правому краю проезжей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части или обочине,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сли велосипедист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сопровождает велосипедиста в возрасте до 7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лет или 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перевозит ребенка в возрасте до 7 лет на дополнительном сиденье, в велоколяске или в прицепе, предназначенном для эксплуатации с велосипедом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722811" cy="11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72000" y="4389400"/>
            <a:ext cx="22433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90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Сигналы велосипедиста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528091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Велосипедист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, предполагающий </a:t>
            </a:r>
            <a:r>
              <a:rPr lang="ru-RU" sz="2200" dirty="0">
                <a:solidFill>
                  <a:srgbClr val="FF0000"/>
                </a:solidFill>
              </a:rPr>
              <a:t>осуществить поворот или остановиться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, должен подавать определенные </a:t>
            </a:r>
            <a:r>
              <a:rPr lang="ru-RU" sz="2200" b="1" dirty="0">
                <a:solidFill>
                  <a:srgbClr val="FF0000"/>
                </a:solidFill>
              </a:rPr>
              <a:t>сигналы: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endParaRPr lang="ru-RU" sz="2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76" t="31731" r="74424" b="18298"/>
          <a:stretch/>
        </p:blipFill>
        <p:spPr bwMode="auto">
          <a:xfrm>
            <a:off x="1069031" y="2255154"/>
            <a:ext cx="1772498" cy="14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93172" y="3830372"/>
            <a:ext cx="1875940" cy="14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97535" y="2888615"/>
            <a:ext cx="1570829" cy="167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041996" y="1375513"/>
            <a:ext cx="2448272" cy="801669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Поворачиваю налево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588224" y="2863964"/>
            <a:ext cx="2412446" cy="77397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Поворачиваю </a:t>
            </a:r>
            <a:r>
              <a:rPr lang="ru-RU" sz="2000" dirty="0" smtClean="0">
                <a:solidFill>
                  <a:srgbClr val="FF0000"/>
                </a:solidFill>
              </a:rPr>
              <a:t>направо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298600" y="2139118"/>
            <a:ext cx="1872208" cy="666364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Т</a:t>
            </a:r>
            <a:r>
              <a:rPr lang="ru-RU" sz="2000" dirty="0" smtClean="0">
                <a:solidFill>
                  <a:srgbClr val="FF0000"/>
                </a:solidFill>
              </a:rPr>
              <a:t>орможу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Велосипедист 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олжен соблюдать ПДД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332656"/>
            <a:ext cx="8172400" cy="52809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Пересекать дорогу по пешеходному переходу можно только пешком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Должен уступить дорогу выезжающим с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остановки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автобусам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Пропустить того, кто пересекает перекрёсток справа от вас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11216" y="620688"/>
            <a:ext cx="1524000" cy="148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6068" r="63066" b="23524"/>
          <a:stretch/>
        </p:blipFill>
        <p:spPr bwMode="auto">
          <a:xfrm>
            <a:off x="6732240" y="2492896"/>
            <a:ext cx="2084288" cy="12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285" t="8175" r="50662" b="53381"/>
          <a:stretch/>
        </p:blipFill>
        <p:spPr bwMode="auto">
          <a:xfrm>
            <a:off x="2771800" y="4005064"/>
            <a:ext cx="2418184" cy="15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6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168057" y="5157192"/>
            <a:ext cx="2201361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6857" y="3539678"/>
            <a:ext cx="838746" cy="84772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3966" y="225979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1124744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35395" y="2294221"/>
            <a:ext cx="811541" cy="8455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5280910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1.Сколько </a:t>
            </a:r>
            <a:r>
              <a:rPr lang="ru-RU" sz="1800" dirty="0">
                <a:solidFill>
                  <a:srgbClr val="7030A0"/>
                </a:solidFill>
              </a:rPr>
              <a:t>лет должно </a:t>
            </a:r>
            <a:r>
              <a:rPr lang="ru-RU" sz="1800" dirty="0" smtClean="0">
                <a:solidFill>
                  <a:srgbClr val="7030A0"/>
                </a:solidFill>
              </a:rPr>
              <a:t>исполниться </a:t>
            </a:r>
            <a:r>
              <a:rPr lang="ru-RU" sz="1800" dirty="0">
                <a:solidFill>
                  <a:srgbClr val="7030A0"/>
                </a:solidFill>
              </a:rPr>
              <a:t>ребенку, чтобы ему разрешалось ездить по дорогам?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10лет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14лет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12лет</a:t>
            </a: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2.Какой </a:t>
            </a:r>
            <a:r>
              <a:rPr lang="ru-RU" sz="1800" dirty="0">
                <a:solidFill>
                  <a:srgbClr val="7030A0"/>
                </a:solidFill>
              </a:rPr>
              <a:t>из сигналов должен подать велосипедист, если он захочет остановиться? 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3.Каким </a:t>
            </a:r>
            <a:r>
              <a:rPr lang="ru-RU" sz="1800" dirty="0">
                <a:solidFill>
                  <a:srgbClr val="7030A0"/>
                </a:solidFill>
              </a:rPr>
              <a:t>знаком обозначается велосипедная дорожка?</a:t>
            </a: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>
                <a:solidFill>
                  <a:srgbClr val="7030A0"/>
                </a:solidFill>
              </a:rPr>
              <a:t>4. Человек, ведущий велосипед, является</a:t>
            </a:r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C0504D">
                    <a:lumMod val="75000"/>
                  </a:srgbClr>
                </a:solidFill>
              </a:rPr>
              <a:t>велосипедистом          пешеходом</a:t>
            </a:r>
            <a:endParaRPr lang="ru-RU" sz="1800" dirty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11760" y="2323566"/>
            <a:ext cx="822975" cy="8799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07904" y="2323566"/>
            <a:ext cx="808302" cy="8799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2055" y="3573016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23247" y="3573016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4341" y="3573016"/>
            <a:ext cx="637399" cy="6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7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50980" y="836712"/>
            <a:ext cx="2016224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768772"/>
            <a:ext cx="2871204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89442" y="5418608"/>
            <a:ext cx="2016224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2436" y="4221088"/>
            <a:ext cx="4824536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78772" y="2980606"/>
            <a:ext cx="2880320" cy="4356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45958" y="1772816"/>
            <a:ext cx="6192688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60" y="548680"/>
            <a:ext cx="8172400" cy="528091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4. Движение </a:t>
            </a:r>
            <a:r>
              <a:rPr lang="ru-RU" sz="1800" dirty="0">
                <a:solidFill>
                  <a:srgbClr val="7030A0"/>
                </a:solidFill>
              </a:rPr>
              <a:t>велосипедистов в возрасте от 7 до 14 лет </a:t>
            </a:r>
            <a:r>
              <a:rPr lang="ru-RU" sz="1800" dirty="0" smtClean="0">
                <a:solidFill>
                  <a:srgbClr val="7030A0"/>
                </a:solidFill>
              </a:rPr>
              <a:t>разрешено:  </a:t>
            </a:r>
            <a:endParaRPr lang="ru-RU" sz="1800" dirty="0">
              <a:solidFill>
                <a:srgbClr val="7030A0"/>
              </a:solidFill>
            </a:endParaRPr>
          </a:p>
          <a:p>
            <a:pPr lvl="0"/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велосипедной дорожке  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полосе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велосипедистов          по тротуарам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5.Движение по обочине разрешено, если</a:t>
            </a:r>
          </a:p>
          <a:p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нет </a:t>
            </a:r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возможности двигаться 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по </a:t>
            </a:r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правому краю проезжей 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части</a:t>
            </a:r>
          </a:p>
          <a:p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н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ет тротуара</a:t>
            </a:r>
          </a:p>
          <a:p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н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ет пешеходной дорожки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6.Велосипедистам </a:t>
            </a:r>
            <a:r>
              <a:rPr lang="ru-RU" sz="1800" dirty="0">
                <a:solidFill>
                  <a:srgbClr val="7030A0"/>
                </a:solidFill>
              </a:rPr>
              <a:t>до 14 лет </a:t>
            </a:r>
            <a:r>
              <a:rPr lang="ru-RU" sz="1800" dirty="0" smtClean="0">
                <a:solidFill>
                  <a:srgbClr val="7030A0"/>
                </a:solidFill>
              </a:rPr>
              <a:t> не запрещается </a:t>
            </a:r>
            <a:r>
              <a:rPr lang="ru-RU" sz="1800" dirty="0">
                <a:solidFill>
                  <a:srgbClr val="7030A0"/>
                </a:solidFill>
              </a:rPr>
              <a:t>движение 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 проезжей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части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        по обочине         по велосипедной дорожке     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rgbClr val="7030A0"/>
                </a:solidFill>
              </a:rPr>
              <a:t>7. </a:t>
            </a:r>
            <a:r>
              <a:rPr lang="ru-RU" sz="1800" dirty="0" smtClean="0">
                <a:solidFill>
                  <a:srgbClr val="7030A0"/>
                </a:solidFill>
              </a:rPr>
              <a:t>Велосипедистам не  запрещено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ересекать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дорогу по пешеходным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переходам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правлять велосипедом  одной рукой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еревозить детей без специального устройства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8.Ездить </a:t>
            </a:r>
            <a:r>
              <a:rPr lang="ru-RU" sz="1800" dirty="0">
                <a:solidFill>
                  <a:srgbClr val="7030A0"/>
                </a:solidFill>
              </a:rPr>
              <a:t>по дороге при наличии </a:t>
            </a:r>
            <a:r>
              <a:rPr lang="ru-RU" sz="1800" dirty="0" smtClean="0">
                <a:solidFill>
                  <a:srgbClr val="7030A0"/>
                </a:solidFill>
              </a:rPr>
              <a:t>велодорожки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азрешено           запрещено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536" y="-243408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0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Транспортное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средство, кроме инвалидных колясок, имеющее два колеса или более и приводимое в движение мускульной силой людей, находящихся на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нём. </a:t>
            </a: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Велосипедист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согласно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Правилам, является   </a:t>
            </a:r>
          </a:p>
          <a:p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Человек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ведущий велосипед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является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667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12246"/>
            <a:ext cx="393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водителем велосипеда.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дя\Pictures\Дорог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66" y="5663644"/>
            <a:ext cx="9144000" cy="11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65054" y="4293096"/>
            <a:ext cx="176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ешеходом.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9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016" y="-171400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Перед выездом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1163"/>
            <a:ext cx="8172400" cy="52809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1.Проверьте велосипед. Он должен быть исправен.  Особое внимание уделите тормозам и рулю! </a:t>
            </a: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2.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Красный фонарь сзади сообщит водителям, что впереди велосипедист!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3.Белый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фонарь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спереди осветит путь и сообщит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водителям, что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на дороге- велосипедист!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4.Светоотражатели на обоих колёсах сделают вас заметными сбоку.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5.Яркая одежда со светоотражающими элементами сделает вас заметными в сумерках и ночью.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44955" y="1844824"/>
            <a:ext cx="532433" cy="6014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65228" y="2974613"/>
            <a:ext cx="606648" cy="6167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82540" y="4077072"/>
            <a:ext cx="692620" cy="5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1456" y="5013176"/>
            <a:ext cx="936104" cy="9361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68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Велосипедистам запрещено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1.Управлять велосипедом, не держась за руль хотя бы одной рукой. 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2.Перевозить груз, мешающий управлению, выступающий за габариты более чем 0,5м.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3.Ездить по дороге при наличии велодорожки.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4.Перевозить пассажиров, если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это не предусмотрено конструкцией транспортного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средства.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5.Перевозить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детей до 7 лет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при отсутствии специально оборудованных для них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мест.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6.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Пересекать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дорогу по пешеходным переходам.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Велосипедистам до 7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52346"/>
            <a:ext cx="8172400" cy="528091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Движение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велосипедистов в возрасте </a:t>
            </a:r>
            <a:r>
              <a:rPr lang="ru-RU" sz="2200" b="1" dirty="0">
                <a:solidFill>
                  <a:srgbClr val="FF0000"/>
                </a:solidFill>
              </a:rPr>
              <a:t>младше 7 </a:t>
            </a:r>
            <a:r>
              <a:rPr lang="ru-RU" sz="2200" b="1" dirty="0" smtClean="0">
                <a:solidFill>
                  <a:srgbClr val="FF0000"/>
                </a:solidFill>
              </a:rPr>
              <a:t>лет разрешено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только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по: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тротуарам, 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пешеходным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</a:rPr>
              <a:t>велопешеходным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дорожкам (на стороне для движения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пешеходов),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пределах пешеходных зон. 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83768" y="1214206"/>
            <a:ext cx="975895" cy="10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88024" y="2837109"/>
            <a:ext cx="1656184" cy="9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85164" y="2842519"/>
            <a:ext cx="741367" cy="69756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88224" y="3933056"/>
            <a:ext cx="561651" cy="8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4462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08304" y="3626622"/>
            <a:ext cx="1486327" cy="11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53943" y="4869160"/>
            <a:ext cx="7741368" cy="864096"/>
          </a:xfrm>
          <a:prstGeom prst="round2DiagRect">
            <a:avLst>
              <a:gd name="adj1" fmla="val 16667"/>
              <a:gd name="adj2" fmla="val 460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Велосипедисты младше 7 лет должны двигаться на участке дороги,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предназначенном для движения пешеходов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734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</a:t>
            </a: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>
                <a:solidFill>
                  <a:srgbClr val="FF0000"/>
                </a:solidFill>
              </a:rPr>
              <a:t>7 </a:t>
            </a:r>
            <a:r>
              <a:rPr lang="ru-RU" dirty="0" smtClean="0">
                <a:solidFill>
                  <a:srgbClr val="FF0000"/>
                </a:solidFill>
              </a:rPr>
              <a:t>до 14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42" y="511860"/>
            <a:ext cx="8172400" cy="52809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Движение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велосипедистов в </a:t>
            </a:r>
            <a:r>
              <a:rPr lang="ru-RU" sz="2200" b="1" dirty="0">
                <a:solidFill>
                  <a:srgbClr val="FF0000"/>
                </a:solidFill>
              </a:rPr>
              <a:t>возрасте от 7 до 14 лет </a:t>
            </a:r>
            <a:r>
              <a:rPr lang="ru-RU" sz="2200" b="1" dirty="0" smtClean="0">
                <a:solidFill>
                  <a:srgbClr val="FF0000"/>
                </a:solidFill>
              </a:rPr>
              <a:t>разрешено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 только по: 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тротуарам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пешеходным дорожкам, 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велосипедным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</a:rPr>
              <a:t>велопешеходным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дорожкам (по любой стороне), </a:t>
            </a:r>
          </a:p>
          <a:p>
            <a:pPr algn="just"/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 пределах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пешеходных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зон, 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велосипедной дорожке</a:t>
            </a: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64057" y="4780632"/>
            <a:ext cx="7920880" cy="98640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Велосипедистам до 14 лет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по проезжей части и обочине.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93043" cy="72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29960" y="1772816"/>
            <a:ext cx="867599" cy="8838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08263" y="2996952"/>
            <a:ext cx="744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3567" y="3140968"/>
            <a:ext cx="56038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53453" y="3996026"/>
            <a:ext cx="771044" cy="7846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55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</a:t>
            </a:r>
            <a:r>
              <a:rPr lang="ru-RU" dirty="0" smtClean="0">
                <a:solidFill>
                  <a:srgbClr val="FF0000"/>
                </a:solidFill>
              </a:rPr>
              <a:t>старше </a:t>
            </a:r>
            <a:r>
              <a:rPr lang="ru-RU" dirty="0">
                <a:solidFill>
                  <a:srgbClr val="FF0000"/>
                </a:solidFill>
              </a:rPr>
              <a:t>14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549693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Движение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велосипедистов в возрасте </a:t>
            </a:r>
            <a:r>
              <a:rPr lang="ru-RU" sz="2400" b="1" dirty="0">
                <a:solidFill>
                  <a:srgbClr val="FF0000"/>
                </a:solidFill>
              </a:rPr>
              <a:t>старше 14 лет </a:t>
            </a:r>
            <a:r>
              <a:rPr lang="ru-RU" sz="2400" b="1" dirty="0" smtClean="0">
                <a:solidFill>
                  <a:srgbClr val="FF0000"/>
                </a:solidFill>
              </a:rPr>
              <a:t>разрешено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по: </a:t>
            </a: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велопешеходной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дорожке,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велосипедной дорожке,</a:t>
            </a: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полосе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для велосипедистов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35088" y="4797152"/>
            <a:ext cx="8208912" cy="914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элементам дороги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7664" y="1552425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46290" y="2356253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46538" y="3573016"/>
            <a:ext cx="980852" cy="9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54572" y="3542258"/>
            <a:ext cx="1435217" cy="10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36964" y="2254100"/>
            <a:ext cx="2452305" cy="105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97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старше 14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5712958"/>
          </a:xfrm>
        </p:spPr>
        <p:txBody>
          <a:bodyPr/>
          <a:lstStyle/>
          <a:p>
            <a:pPr lvl="0" algn="just"/>
            <a:r>
              <a:rPr lang="ru-RU" sz="2000" b="1" dirty="0" smtClean="0">
                <a:solidFill>
                  <a:srgbClr val="FF0000"/>
                </a:solidFill>
              </a:rPr>
              <a:t>Можно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 ездить </a:t>
            </a:r>
            <a:r>
              <a:rPr lang="ru-RU" sz="2000" b="1" dirty="0">
                <a:solidFill>
                  <a:srgbClr val="FF0000"/>
                </a:solidFill>
              </a:rPr>
              <a:t>по правому краю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проезжей части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000" u="sng" dirty="0">
                <a:solidFill>
                  <a:srgbClr val="1F497D">
                    <a:lumMod val="75000"/>
                  </a:srgbClr>
                </a:solidFill>
              </a:rPr>
              <a:t>в следующих </a:t>
            </a:r>
            <a:r>
              <a:rPr lang="ru-RU" sz="2000" u="sng" dirty="0" smtClean="0">
                <a:solidFill>
                  <a:srgbClr val="1F497D">
                    <a:lumMod val="75000"/>
                  </a:srgbClr>
                </a:solidFill>
              </a:rPr>
              <a:t>случаях:</a:t>
            </a:r>
            <a:endParaRPr lang="ru-RU" sz="2000" u="sng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</a:t>
            </a:r>
            <a:r>
              <a:rPr lang="ru-RU" sz="2000" u="sng" dirty="0" smtClean="0">
                <a:solidFill>
                  <a:srgbClr val="1F497D">
                    <a:lumMod val="75000"/>
                  </a:srgbClr>
                </a:solidFill>
              </a:rPr>
              <a:t>нет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велосипедной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и </a:t>
            </a:r>
            <a:r>
              <a:rPr lang="ru-RU" sz="2000" dirty="0" err="1" smtClean="0">
                <a:solidFill>
                  <a:srgbClr val="1F497D">
                    <a:lumMod val="75000"/>
                  </a:srgbClr>
                </a:solidFill>
              </a:rPr>
              <a:t>велопешеходной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 дорожки или невозможно 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двигаться по ним;</a:t>
            </a: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велосипед, прицеп или   груз шире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1 м;</a:t>
            </a: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если движение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велосипедистов осуществляется в колоннах;</a:t>
            </a:r>
          </a:p>
          <a:p>
            <a:pPr lvl="0" algn="just"/>
            <a:endParaRPr lang="ru-RU" sz="22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3169480" y="367024"/>
            <a:ext cx="1008112" cy="19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2258832"/>
            <a:ext cx="2305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12160" y="3141295"/>
            <a:ext cx="2057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884368" y="4347795"/>
            <a:ext cx="1093192" cy="11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13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старше 14 лет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936" y="500513"/>
            <a:ext cx="8172400" cy="52809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Второе исключение –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разрешено </a:t>
            </a:r>
            <a:r>
              <a:rPr lang="ru-RU" sz="2200" b="1" dirty="0" smtClean="0">
                <a:solidFill>
                  <a:srgbClr val="FF0000"/>
                </a:solidFill>
              </a:rPr>
              <a:t>движение </a:t>
            </a:r>
            <a:r>
              <a:rPr lang="ru-RU" sz="2200" b="1" dirty="0">
                <a:solidFill>
                  <a:srgbClr val="FF0000"/>
                </a:solidFill>
              </a:rPr>
              <a:t>по обочине:</a:t>
            </a:r>
          </a:p>
          <a:p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сли нет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велосипедной и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</a:rPr>
              <a:t>велопешеходной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дорожки или невозможно  двигаться по ним;</a:t>
            </a:r>
          </a:p>
          <a:p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сли нет полосы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для велосипедистов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или нет возможности двигаться по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правому краю проезжей части;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799412" y="3158232"/>
            <a:ext cx="1334244" cy="25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1944216" cy="11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41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по 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ПДД</Template>
  <TotalTime>893</TotalTime>
  <Words>660</Words>
  <Application>Microsoft Office PowerPoint</Application>
  <PresentationFormat>Экран (4:3)</PresentationFormat>
  <Paragraphs>167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по ПДД</vt:lpstr>
      <vt:lpstr>Презентация </vt:lpstr>
      <vt:lpstr>Велосипед</vt:lpstr>
      <vt:lpstr>Перед выездом </vt:lpstr>
      <vt:lpstr>Велосипедистам запрещено</vt:lpstr>
      <vt:lpstr>Велосипедистам до 7 лет</vt:lpstr>
      <vt:lpstr>Велосипедистам  от 7 до 14 лет</vt:lpstr>
      <vt:lpstr>Велосипедистам  старше 14 лет</vt:lpstr>
      <vt:lpstr>Велосипедистам  старше 14 лет</vt:lpstr>
      <vt:lpstr>Велосипедистам  старше 14 лет </vt:lpstr>
      <vt:lpstr>Велосипедистам  старше 14 лет</vt:lpstr>
      <vt:lpstr>Сигналы велосипедиста</vt:lpstr>
      <vt:lpstr>Велосипедист должен соблюдать ПДД</vt:lpstr>
      <vt:lpstr>Проверь себя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Тудос Таня</cp:lastModifiedBy>
  <cp:revision>80</cp:revision>
  <dcterms:created xsi:type="dcterms:W3CDTF">2019-03-14T17:38:57Z</dcterms:created>
  <dcterms:modified xsi:type="dcterms:W3CDTF">2020-12-21T11:04:16Z</dcterms:modified>
</cp:coreProperties>
</file>